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18" r:id="rId2"/>
    <p:sldId id="288" r:id="rId3"/>
    <p:sldId id="290" r:id="rId4"/>
    <p:sldId id="323" r:id="rId5"/>
    <p:sldId id="326" r:id="rId6"/>
    <p:sldId id="330" r:id="rId7"/>
    <p:sldId id="270" r:id="rId8"/>
    <p:sldId id="312" r:id="rId9"/>
    <p:sldId id="276" r:id="rId10"/>
    <p:sldId id="30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90" d="100"/>
          <a:sy n="90" d="100"/>
        </p:scale>
        <p:origin x="-726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3;&#1072;&#1083;&#1080;&#1085;&#1072;%20&#1048;&#1074;&#1072;&#1085;&#1086;&#1074;&#1085;&#1072;\Desktop\C&#1054;&#1064;9\&#1044;&#1080;&#1072;&#1075;&#1088;&#1072;&#1084;&#1084;&#1099;%20&#1082;%20&#1087;&#1088;&#1077;&#1079;&#1077;&#1085;&#1090;&#1072;&#1094;&#1080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Лист2!$A$4</c:f>
              <c:strCache>
                <c:ptCount val="1"/>
                <c:pt idx="0">
                  <c:v>количество заседанийшкольного Совета по профилактике</c:v>
                </c:pt>
              </c:strCache>
            </c:strRef>
          </c:tx>
          <c:invertIfNegative val="0"/>
          <c:cat>
            <c:strRef>
              <c:f>Лист2!$B$3:$E$3</c:f>
              <c:strCache>
                <c:ptCount val="4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</c:strCache>
            </c:strRef>
          </c:cat>
          <c:val>
            <c:numRef>
              <c:f>Лист2!$B$4:$E$4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Лист2!$A$5</c:f>
              <c:strCache>
                <c:ptCount val="1"/>
                <c:pt idx="0">
                  <c:v>на них рассмотрено поведение учащихся</c:v>
                </c:pt>
              </c:strCache>
            </c:strRef>
          </c:tx>
          <c:invertIfNegative val="0"/>
          <c:cat>
            <c:strRef>
              <c:f>Лист2!$B$3:$E$3</c:f>
              <c:strCache>
                <c:ptCount val="4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</c:strCache>
            </c:strRef>
          </c:cat>
          <c:val>
            <c:numRef>
              <c:f>Лист2!$B$5:$E$5</c:f>
              <c:numCache>
                <c:formatCode>General</c:formatCode>
                <c:ptCount val="4"/>
                <c:pt idx="0">
                  <c:v>24</c:v>
                </c:pt>
                <c:pt idx="1">
                  <c:v>32</c:v>
                </c:pt>
                <c:pt idx="2">
                  <c:v>9</c:v>
                </c:pt>
                <c:pt idx="3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Лист2!$A$6</c:f>
              <c:strCache>
                <c:ptCount val="1"/>
                <c:pt idx="0">
                  <c:v>на них даны рекомендации родителям</c:v>
                </c:pt>
              </c:strCache>
            </c:strRef>
          </c:tx>
          <c:invertIfNegative val="0"/>
          <c:cat>
            <c:strRef>
              <c:f>Лист2!$B$3:$E$3</c:f>
              <c:strCache>
                <c:ptCount val="4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</c:strCache>
            </c:strRef>
          </c:cat>
          <c:val>
            <c:numRef>
              <c:f>Лист2!$B$6:$E$6</c:f>
              <c:numCache>
                <c:formatCode>General</c:formatCode>
                <c:ptCount val="4"/>
                <c:pt idx="0">
                  <c:v>18</c:v>
                </c:pt>
                <c:pt idx="1">
                  <c:v>31</c:v>
                </c:pt>
                <c:pt idx="2">
                  <c:v>11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9159808"/>
        <c:axId val="29161344"/>
        <c:axId val="0"/>
      </c:bar3DChart>
      <c:catAx>
        <c:axId val="29159808"/>
        <c:scaling>
          <c:orientation val="minMax"/>
        </c:scaling>
        <c:delete val="0"/>
        <c:axPos val="b"/>
        <c:majorTickMark val="out"/>
        <c:minorTickMark val="none"/>
        <c:tickLblPos val="nextTo"/>
        <c:crossAx val="29161344"/>
        <c:crosses val="autoZero"/>
        <c:auto val="1"/>
        <c:lblAlgn val="ctr"/>
        <c:lblOffset val="100"/>
        <c:noMultiLvlLbl val="0"/>
      </c:catAx>
      <c:valAx>
        <c:axId val="29161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1598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5370D69-31BC-4645-BEF0-2AC8D3B0B382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B6A1B04-FDE5-4657-8502-2212F88D9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164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79ED4-D4F0-4062-BCF9-099431ADFAA0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E320C-E4ED-4C27-9BFC-E26361C7BB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C5533-55FF-4280-BEDE-0421FB6312CD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26DF6-B1E2-4EA0-B5C9-A2FF0DFCD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70905-9B2F-472B-AEAC-D1073D155AE9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E6945-9A1E-45DC-A14F-27050B89FA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E61CA-FB27-4410-B5B5-2325B5A234A0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E0CB5-A766-4F0C-8656-DC24FF32E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EFAD3-D8A0-49AF-9C46-4C3663C33907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D1D91-C9F6-480D-8023-043CF6F4F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1FDA6-7A3C-48C3-82F2-F06653CB768A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19FF4-2399-4BA4-99DC-219B638037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33B7-129B-4DA1-ABA9-6408025470EC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DD3FF-EEBF-4726-941E-695BFB387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DD308-523B-4731-A5FF-3CEF0810D60C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A6759-494B-4A96-9D6B-47B7DCD21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D3D80-4453-4066-BCAA-8A71E49E5CDA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5B347-E081-4598-A2E2-C6DF569208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31D97-3D2C-46A8-842A-55A600C18321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845D3-9D16-4887-9FCB-BE3F09DD9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95AAF-F0DE-4015-BC73-7A79ED96BE2A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1EC73-1B0F-4117-9A57-0BCD2EAA3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637B43-7C94-4E29-A239-CA3E5B913596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599557-FDB2-4681-B1AC-658D2AEC8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15449" name="Rectangle 10"/>
          <p:cNvSpPr>
            <a:spLocks noChangeArrowheads="1"/>
          </p:cNvSpPr>
          <p:nvPr/>
        </p:nvSpPr>
        <p:spPr bwMode="auto">
          <a:xfrm>
            <a:off x="6156325" y="188913"/>
            <a:ext cx="25923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</a:t>
            </a:r>
            <a:endParaRPr lang="ru-RU" sz="1100" dirty="0"/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НИЖНЕКАМСКОГО </a:t>
            </a:r>
            <a:endParaRPr lang="ru-RU" sz="1100" dirty="0"/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sz="1100" dirty="0"/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sz="1100" dirty="0"/>
          </a:p>
          <a:p>
            <a:pPr algn="ctr" eaLnBrk="0" hangingPunct="0"/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15450" name="Rectangle 12"/>
          <p:cNvSpPr>
            <a:spLocks noChangeArrowheads="1"/>
          </p:cNvSpPr>
          <p:nvPr/>
        </p:nvSpPr>
        <p:spPr bwMode="auto">
          <a:xfrm>
            <a:off x="0" y="66675"/>
            <a:ext cx="317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ru-RU" sz="1100"/>
          </a:p>
          <a:p>
            <a:pPr eaLnBrk="0" hangingPunct="0"/>
            <a:r>
              <a:rPr lang="ru-RU" sz="1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/>
          </a:p>
        </p:txBody>
      </p:sp>
      <p:sp>
        <p:nvSpPr>
          <p:cNvPr id="15451" name="Прямоугольник 21"/>
          <p:cNvSpPr>
            <a:spLocks noChangeArrowheads="1"/>
          </p:cNvSpPr>
          <p:nvPr/>
        </p:nvSpPr>
        <p:spPr bwMode="auto">
          <a:xfrm>
            <a:off x="6156325" y="1479983"/>
            <a:ext cx="279558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</a:t>
            </a:r>
            <a:endParaRPr lang="ru-RU" sz="1100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ОБЩЕОБРАЗОВАТЕЛЬНОЕ </a:t>
            </a:r>
            <a:endParaRPr lang="ru-RU" sz="1100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endParaRPr lang="ru-RU" sz="1400" dirty="0" smtClean="0">
              <a:solidFill>
                <a:srgbClr val="0033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1400" dirty="0" smtClean="0">
                <a:solidFill>
                  <a:srgbClr val="003380"/>
                </a:solidFill>
                <a:latin typeface="Times New Roman" pitchFamily="18" charset="0"/>
              </a:rPr>
              <a:t>«</a:t>
            </a:r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СРЕДНЯЯ </a:t>
            </a:r>
            <a:endParaRPr lang="ru-RU" sz="1100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ОБЩЕОБРАЗОВАТЕЛЬНАЯ ШКОЛА </a:t>
            </a:r>
            <a:r>
              <a:rPr lang="ru-RU" sz="1400" dirty="0" smtClean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№ 9 </a:t>
            </a:r>
          </a:p>
          <a:p>
            <a:pPr algn="ctr" eaLnBrk="0" hangingPunct="0"/>
            <a:r>
              <a:rPr lang="ru-RU" sz="1400" dirty="0" smtClean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УГЛУБЛЕННЫМ ИЗУЧЕНИЕМ ОТДЕЛЬНЫХ ПРЕДМЕТОВ</a:t>
            </a:r>
            <a:r>
              <a:rPr lang="en-US" sz="1400" dirty="0">
                <a:solidFill>
                  <a:srgbClr val="003380"/>
                </a:solidFill>
                <a:latin typeface="Times New Roman" pitchFamily="18" charset="0"/>
              </a:rPr>
              <a:t>»</a:t>
            </a:r>
            <a:endParaRPr lang="en-US" sz="1100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НИЖНЕКАМСКОГО </a:t>
            </a:r>
            <a:endParaRPr lang="ru-RU" sz="1100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sz="1100" dirty="0">
              <a:solidFill>
                <a:srgbClr val="000000"/>
              </a:solidFill>
            </a:endParaRPr>
          </a:p>
          <a:p>
            <a:pPr algn="ctr" eaLnBrk="0" hangingPunct="0"/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 eaLnBrk="0" hangingPunct="0"/>
            <a:endParaRPr lang="ru-RU" sz="1400" dirty="0" smtClean="0">
              <a:solidFill>
                <a:srgbClr val="0033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1400" dirty="0" smtClean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400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ОТКРЫТИЯ 1972</a:t>
            </a:r>
            <a:endParaRPr lang="ru-RU" sz="1100" dirty="0">
              <a:solidFill>
                <a:srgbClr val="000000"/>
              </a:solidFill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6156325" y="5783263"/>
            <a:ext cx="2808288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ru-RU" sz="1050" dirty="0">
                <a:solidFill>
                  <a:srgbClr val="003380"/>
                </a:solidFill>
                <a:latin typeface="Times New Roman" pitchFamily="18" charset="0"/>
              </a:rPr>
              <a:t>НАШ АДРЕС:</a:t>
            </a:r>
          </a:p>
          <a:p>
            <a:pPr algn="ctr">
              <a:defRPr/>
            </a:pPr>
            <a:r>
              <a:rPr lang="ru-RU" sz="1050" dirty="0">
                <a:solidFill>
                  <a:srgbClr val="003380"/>
                </a:solidFill>
                <a:latin typeface="Times New Roman" pitchFamily="18" charset="0"/>
              </a:rPr>
              <a:t>423570, Республика Татарстан,</a:t>
            </a:r>
          </a:p>
          <a:p>
            <a:pPr algn="ctr">
              <a:defRPr/>
            </a:pPr>
            <a:r>
              <a:rPr lang="ru-RU" sz="1050" dirty="0">
                <a:solidFill>
                  <a:srgbClr val="003380"/>
                </a:solidFill>
                <a:latin typeface="Times New Roman" pitchFamily="18" charset="0"/>
              </a:rPr>
              <a:t> г. Нижнекамск, ул. Спортивная, 13Б</a:t>
            </a:r>
          </a:p>
          <a:p>
            <a:pPr algn="ctr">
              <a:defRPr/>
            </a:pPr>
            <a:r>
              <a:rPr lang="ru-RU" sz="1050" dirty="0">
                <a:solidFill>
                  <a:srgbClr val="003380"/>
                </a:solidFill>
                <a:latin typeface="Times New Roman" pitchFamily="18" charset="0"/>
              </a:rPr>
              <a:t>ТЕЛЕФОН: (8555) 39-47-41</a:t>
            </a:r>
          </a:p>
          <a:p>
            <a:pPr algn="ctr">
              <a:defRPr/>
            </a:pPr>
            <a:r>
              <a:rPr lang="ru-RU" sz="1050" dirty="0">
                <a:solidFill>
                  <a:srgbClr val="003380"/>
                </a:solidFill>
                <a:latin typeface="Times New Roman" pitchFamily="18" charset="0"/>
              </a:rPr>
              <a:t>ФАКС: (8555) 39-48-00</a:t>
            </a:r>
            <a:endParaRPr lang="ru-RU" sz="1050" dirty="0"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ru-RU" sz="1200" i="1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100" dirty="0">
              <a:latin typeface="Arial" pitchFamily="34" charset="0"/>
            </a:endParaRPr>
          </a:p>
          <a:p>
            <a:pPr eaLnBrk="0" hangingPunct="0">
              <a:defRPr/>
            </a:pPr>
            <a:r>
              <a:rPr lang="ru-RU" sz="1200" i="1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100" dirty="0">
              <a:latin typeface="Arial" pitchFamily="34" charset="0"/>
            </a:endParaRPr>
          </a:p>
          <a:p>
            <a:pPr eaLnBrk="0" hangingPunct="0">
              <a:defRPr/>
            </a:pPr>
            <a:r>
              <a:rPr lang="ru-RU" sz="1400" i="1" dirty="0">
                <a:solidFill>
                  <a:srgbClr val="00338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100" dirty="0">
              <a:latin typeface="Arial" pitchFamily="34" charset="0"/>
            </a:endParaRPr>
          </a:p>
          <a:p>
            <a:pPr eaLnBrk="0" hangingPunct="0">
              <a:defRPr/>
            </a:pPr>
            <a:r>
              <a:rPr lang="ru-RU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Arial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1750" y="696912"/>
            <a:ext cx="5663000" cy="4244255"/>
          </a:xfrm>
          <a:prstGeom prst="round2DiagRect">
            <a:avLst/>
          </a:prstGeom>
          <a:noFill/>
          <a:ln>
            <a:noFill/>
          </a:ln>
          <a:effectLst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5415" y="3309144"/>
            <a:ext cx="3730700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за здоровый образ жизни 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11560" y="260648"/>
            <a:ext cx="3960440" cy="3062452"/>
          </a:xfrm>
          <a:prstGeom prst="round2Diag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9552" y="3717032"/>
            <a:ext cx="3935513" cy="2824977"/>
          </a:xfrm>
          <a:prstGeom prst="round2DiagRect">
            <a:avLst/>
          </a:prstGeom>
          <a:ln w="127000" cap="rnd"/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DSCN20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2165" y="3933056"/>
            <a:ext cx="3556425" cy="2592288"/>
          </a:xfrm>
          <a:prstGeom prst="round2DiagRect">
            <a:avLst/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Содержимое 5" descr="DSCN19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8679" y="256383"/>
            <a:ext cx="3779911" cy="2834934"/>
          </a:xfrm>
          <a:prstGeom prst="round2DiagRect">
            <a:avLst/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706650" y="3232199"/>
            <a:ext cx="4283968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Товарищеская встреча по волейболу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среди пап и юношей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Текст 2"/>
          <p:cNvSpPr>
            <a:spLocks noGrp="1"/>
          </p:cNvSpPr>
          <p:nvPr>
            <p:ph type="body" idx="1"/>
          </p:nvPr>
        </p:nvSpPr>
        <p:spPr>
          <a:xfrm>
            <a:off x="323850" y="620713"/>
            <a:ext cx="8569325" cy="2736850"/>
          </a:xfrm>
        </p:spPr>
        <p:txBody>
          <a:bodyPr/>
          <a:lstStyle/>
          <a:p>
            <a:pPr eaLnBrk="1" hangingPunct="1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На территории микрорайона №6 находится хоккейный корт,  дворовый клуб «Луч» и «Затейник», где дети занимаются в различных кружках по интересам.</a:t>
            </a:r>
          </a:p>
          <a:p>
            <a:pPr eaLnBrk="1" hangingPunct="1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 Тренером Миннуллиным Р.Х.  и Советом  отцов в течение года организовываются дружеские матчи, соревнования. Участвуем в спартакиадах Совета отцов по стрельбе, плавание, лыжи, армрестлинг, бег. Хочется выразить благодарность папам 3-5, 8 и 11 классов, которые принимали  участие во всех спартакиадах Совета отцов. Также отца  Герасимова Василия Алексеевича за организацию игр по хоккею и за уборку хоккейной коробки  от снега. </a:t>
            </a:r>
          </a:p>
          <a:p>
            <a:pPr eaLnBrk="1" hangingPunct="1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Для усиления эффективности специальных мер предупреждения правонарушений среди учащихся ежегодно организуются заседания школьного Совета по профилактике правонарушений и комиссии дисциплины и порядка, на которых рассматривается поведение учащихся, проводятся с ними беседы и даются рекомендации родителям .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475656" y="3429000"/>
          <a:ext cx="583264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971550" y="706438"/>
            <a:ext cx="7561263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целью воспитания личности, готовой вести ЗОЖ и бережно относится к своему здоровью проводятся мероприятия:                                                                                 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месячник по профилактике правонарушений и наркомании, акции «Спорт вместо наркотиков», «Нам дорого наше будущее»;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просмотр диска «Твой выбор» и документального фильма «Эйфория» т.д.;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выставка методической литературы;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встречи школьным инспектором и представителем прокуратуры, врачом терапевтом;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беседы с фельдшером школы;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индивидуальная работа с трудными детьми;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методический день «Мы выбираем ЗОЖ» (семинар классных руководителей);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заседание комиссии дисциплины и порядка;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посещение клуба «Оптималист»;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ознакомление учащихся с памяткой «Телефон доверия»;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lvl="1" algn="just" eaLnBrk="0" hangingPunct="0">
              <a:buFontTx/>
              <a:buChar char="•"/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 по параллелям: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1.Здоровье нашего ребенка: советы как его сохранить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2.Психо-физическое развитие подростков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4051300" algn="l"/>
              </a:tabLst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3.От здорового духа- здоровое тело.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539552" y="692696"/>
            <a:ext cx="3456384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 rot="10800000" flipV="1">
            <a:off x="258758" y="260648"/>
            <a:ext cx="3744416" cy="384721"/>
          </a:xfr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игры в перемену</a:t>
            </a:r>
            <a:endParaRPr lang="ru-RU" sz="1900" b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15916" y="3645024"/>
            <a:ext cx="3483094" cy="2376264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0" name="Заголовок 7"/>
          <p:cNvSpPr txBox="1">
            <a:spLocks/>
          </p:cNvSpPr>
          <p:nvPr/>
        </p:nvSpPr>
        <p:spPr bwMode="auto">
          <a:xfrm rot="10800000" flipV="1">
            <a:off x="535690" y="3123909"/>
            <a:ext cx="3538736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Учимся играть в шахматы</a:t>
            </a:r>
            <a:endParaRPr lang="ru-RU" sz="1900" b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004048" y="782908"/>
            <a:ext cx="3312368" cy="2195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7" name="Заголовок 7"/>
          <p:cNvSpPr txBox="1">
            <a:spLocks/>
          </p:cNvSpPr>
          <p:nvPr/>
        </p:nvSpPr>
        <p:spPr bwMode="auto">
          <a:xfrm rot="10800000" flipV="1">
            <a:off x="5019088" y="208002"/>
            <a:ext cx="35387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Малый Сабантуй</a:t>
            </a:r>
            <a:endParaRPr lang="ru-RU" sz="2000" b="1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741400" y="3640099"/>
            <a:ext cx="3641819" cy="2381189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7"/>
          <p:cNvSpPr txBox="1">
            <a:spLocks/>
          </p:cNvSpPr>
          <p:nvPr/>
        </p:nvSpPr>
        <p:spPr bwMode="auto">
          <a:xfrm rot="10800000" flipV="1">
            <a:off x="467543" y="259002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День  Здоровья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83569" y="1064782"/>
            <a:ext cx="3680978" cy="2652250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27" name="Рисунок 1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703508" y="1012273"/>
            <a:ext cx="3684916" cy="2560743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28" name="Рисунок 6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75515" y="3931562"/>
            <a:ext cx="3612909" cy="2448272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29" name="Рисунок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683568" y="4005062"/>
            <a:ext cx="3680977" cy="2408623"/>
          </a:xfrm>
          <a:prstGeom prst="round2DiagRect">
            <a:avLst>
              <a:gd name="adj1" fmla="val 16667"/>
              <a:gd name="adj2" fmla="val 0"/>
            </a:avLst>
          </a:prstGeom>
          <a:ln w="9525">
            <a:noFill/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7"/>
          <p:cNvSpPr txBox="1">
            <a:spLocks/>
          </p:cNvSpPr>
          <p:nvPr/>
        </p:nvSpPr>
        <p:spPr bwMode="auto">
          <a:xfrm rot="10800000" flipV="1">
            <a:off x="441895" y="70315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 зарядку, становись!»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XIMIYA\Desktop\зарядка\DSC018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24" y="793096"/>
            <a:ext cx="3491880" cy="2618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XIMIYA\Desktop\зарядка\DSC018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43" y="3706716"/>
            <a:ext cx="3623931" cy="27179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XIMIYA\Desktop\зарядка\DSC01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35172"/>
            <a:ext cx="3707904" cy="2780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XIMIYA\Desktop\зарядка\DSC018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681" y="793096"/>
            <a:ext cx="3491880" cy="2618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9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 rot="10800000" flipV="1">
            <a:off x="4644008" y="619527"/>
            <a:ext cx="3960441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«Папа, мама, я – спортивная семья»</a:t>
            </a:r>
          </a:p>
        </p:txBody>
      </p:sp>
      <p:pic>
        <p:nvPicPr>
          <p:cNvPr id="47106" name="Picture 2" descr="C:\Users\Зульфия\Desktop\ФОТО 2011-2012 учебный год\Папа, мама,я-спортивная семья\SAM_3320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11561" y="188641"/>
            <a:ext cx="4032448" cy="3024336"/>
          </a:xfrm>
          <a:prstGeom prst="round2DiagRect">
            <a:avLst/>
          </a:prstGeom>
          <a:noFill/>
          <a:extLst/>
        </p:spPr>
      </p:pic>
      <p:pic>
        <p:nvPicPr>
          <p:cNvPr id="47107" name="Picture 3" descr="C:\Users\Зульфия\Desktop\ФОТО 2011-2012 учебный год\Папа, мама,я-спортивная семья\SAM_3323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83568" y="3429000"/>
            <a:ext cx="3888057" cy="2815742"/>
          </a:xfrm>
          <a:prstGeom prst="round2DiagRect">
            <a:avLst/>
          </a:prstGeom>
          <a:noFill/>
          <a:extLst/>
        </p:spPr>
      </p:pic>
      <p:pic>
        <p:nvPicPr>
          <p:cNvPr id="47108" name="Picture 4" descr="C:\Users\Зульфия\Desktop\ФОТО 2011-2012 учебный год\Папа, мама,я-спортивная семья\SAM_3334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16016" y="3284984"/>
            <a:ext cx="4032448" cy="2860263"/>
          </a:xfrm>
          <a:prstGeom prst="round2Diag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21920" y="3198167"/>
            <a:ext cx="6500177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Мы за здоровый образ жизни !</a:t>
            </a:r>
          </a:p>
        </p:txBody>
      </p:sp>
      <p:pic>
        <p:nvPicPr>
          <p:cNvPr id="33799" name="Picture 7" descr="фото ЗОЖ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1"/>
            <a:ext cx="3900747" cy="2736303"/>
          </a:xfrm>
          <a:prstGeom prst="round2DiagRect">
            <a:avLst/>
          </a:prstGeom>
          <a:noFill/>
        </p:spPr>
      </p:pic>
      <p:pic>
        <p:nvPicPr>
          <p:cNvPr id="33800" name="Picture 8" descr="фото ЗОЖ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861048"/>
            <a:ext cx="3934767" cy="2473349"/>
          </a:xfrm>
          <a:prstGeom prst="round2DiagRect">
            <a:avLst/>
          </a:prstGeom>
          <a:noFill/>
        </p:spPr>
      </p:pic>
      <p:pic>
        <p:nvPicPr>
          <p:cNvPr id="1026" name="Picture 2" descr="G:\зож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60648"/>
            <a:ext cx="3893971" cy="2531082"/>
          </a:xfrm>
          <a:prstGeom prst="round2DiagRect">
            <a:avLst/>
          </a:prstGeom>
          <a:noFill/>
        </p:spPr>
      </p:pic>
      <p:pic>
        <p:nvPicPr>
          <p:cNvPr id="1027" name="Picture 3" descr="G:\зож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23218">
            <a:off x="469444" y="3917330"/>
            <a:ext cx="4032562" cy="2409063"/>
          </a:xfrm>
          <a:prstGeom prst="round2Diag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99592" y="188640"/>
            <a:ext cx="633670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         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Спартакиада Совета отцов</a:t>
            </a:r>
          </a:p>
        </p:txBody>
      </p:sp>
      <p:pic>
        <p:nvPicPr>
          <p:cNvPr id="3074" name="Picture 2" descr="C:\Users\Зульфия\Desktop\ФОТО 2011-2012 учебный год\Совет отцов Армспорт\SAM_3252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67544" y="796444"/>
            <a:ext cx="3528392" cy="4808618"/>
          </a:xfrm>
          <a:prstGeom prst="round2DiagRect">
            <a:avLst/>
          </a:prstGeom>
          <a:noFill/>
          <a:extLst/>
        </p:spPr>
      </p:pic>
      <p:sp>
        <p:nvSpPr>
          <p:cNvPr id="14" name="Прямоугольник 13"/>
          <p:cNvSpPr/>
          <p:nvPr/>
        </p:nvSpPr>
        <p:spPr>
          <a:xfrm>
            <a:off x="1187624" y="5543654"/>
            <a:ext cx="309634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         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Армреслинг</a:t>
            </a:r>
          </a:p>
        </p:txBody>
      </p:sp>
      <p:pic>
        <p:nvPicPr>
          <p:cNvPr id="6" name="Picture 3" descr="C:\Users\Зульфия\Desktop\ФОТО 2011-2012 учебный год\Совет отцов Плавание\SAM_3415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827719" y="832086"/>
            <a:ext cx="3621618" cy="2592288"/>
          </a:xfrm>
          <a:prstGeom prst="round2DiagRect">
            <a:avLst/>
          </a:prstGeom>
          <a:noFill/>
          <a:extLst/>
        </p:spPr>
      </p:pic>
      <p:sp>
        <p:nvSpPr>
          <p:cNvPr id="7" name="Прямоугольник 6"/>
          <p:cNvSpPr/>
          <p:nvPr/>
        </p:nvSpPr>
        <p:spPr>
          <a:xfrm>
            <a:off x="7020272" y="2883424"/>
            <a:ext cx="252028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Плавание</a:t>
            </a:r>
          </a:p>
        </p:txBody>
      </p:sp>
      <p:pic>
        <p:nvPicPr>
          <p:cNvPr id="8" name="Picture 4" descr="C:\Users\Зульфия\Desktop\ФОТО 2011-2012 учебный год\Лыжня России\SAM_3996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921961" y="3912923"/>
            <a:ext cx="3527376" cy="2555724"/>
          </a:xfrm>
          <a:prstGeom prst="round2DiagRect">
            <a:avLst/>
          </a:prstGeom>
          <a:noFill/>
          <a:extLst/>
        </p:spPr>
      </p:pic>
      <p:sp>
        <p:nvSpPr>
          <p:cNvPr id="9" name="Прямоугольник 8"/>
          <p:cNvSpPr/>
          <p:nvPr/>
        </p:nvSpPr>
        <p:spPr>
          <a:xfrm>
            <a:off x="6685395" y="5924540"/>
            <a:ext cx="252028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Лыжня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390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</vt:lpstr>
      <vt:lpstr>Презентация PowerPoint</vt:lpstr>
      <vt:lpstr>Презентация PowerPoint</vt:lpstr>
      <vt:lpstr>Подвижные игры в перемену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School27</dc:creator>
  <cp:lastModifiedBy>9</cp:lastModifiedBy>
  <cp:revision>187</cp:revision>
  <dcterms:created xsi:type="dcterms:W3CDTF">2012-02-13T08:36:53Z</dcterms:created>
  <dcterms:modified xsi:type="dcterms:W3CDTF">2021-01-11T05:17:47Z</dcterms:modified>
</cp:coreProperties>
</file>